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7"/>
  </p:notesMasterIdLst>
  <p:sldIdLst>
    <p:sldId id="339" r:id="rId2"/>
    <p:sldId id="289" r:id="rId3"/>
    <p:sldId id="298" r:id="rId4"/>
    <p:sldId id="265" r:id="rId5"/>
    <p:sldId id="310" r:id="rId6"/>
    <p:sldId id="266" r:id="rId7"/>
    <p:sldId id="311" r:id="rId8"/>
    <p:sldId id="328" r:id="rId9"/>
    <p:sldId id="334" r:id="rId10"/>
    <p:sldId id="340" r:id="rId11"/>
    <p:sldId id="316" r:id="rId12"/>
    <p:sldId id="341" r:id="rId13"/>
    <p:sldId id="317" r:id="rId14"/>
    <p:sldId id="304" r:id="rId15"/>
    <p:sldId id="342"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Helvetica Neue Light" panose="0200040300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548235"/>
    <a:srgbClr val="2E75B6"/>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709"/>
  </p:normalViewPr>
  <p:slideViewPr>
    <p:cSldViewPr snapToGrid="0">
      <p:cViewPr varScale="1">
        <p:scale>
          <a:sx n="106" d="100"/>
          <a:sy n="106" d="100"/>
        </p:scale>
        <p:origin x="1336"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340428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42793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41906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5394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 recursive CTE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3298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5664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185569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97474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269726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217930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Pull up some examples of some code </a:t>
            </a:r>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74903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Benefits of CTE</a:t>
            </a:r>
          </a:p>
          <a:p>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CTE can be termed as 'Temporary View' used as a good alternative for a View in some cases.</a:t>
            </a:r>
          </a:p>
          <a:p>
            <a:pPr lvl="1"/>
            <a:r>
              <a:rPr lang="en-US" sz="1200" b="0" i="0" u="none" strike="noStrike" cap="none" dirty="0">
                <a:solidFill>
                  <a:schemeClr val="dk1"/>
                </a:solidFill>
                <a:effectLst/>
                <a:latin typeface="Calibri"/>
                <a:ea typeface="Calibri"/>
                <a:cs typeface="Calibri"/>
                <a:sym typeface="Calibri"/>
              </a:rPr>
              <a:t>The main advantage over a view is usage of memory.</a:t>
            </a:r>
          </a:p>
          <a:p>
            <a:pPr lvl="1"/>
            <a:r>
              <a:rPr lang="en-US" sz="1200" b="0" i="0" u="none" strike="noStrike" cap="none" dirty="0">
                <a:solidFill>
                  <a:schemeClr val="dk1"/>
                </a:solidFill>
                <a:effectLst/>
                <a:latin typeface="Calibri"/>
                <a:ea typeface="Calibri"/>
                <a:cs typeface="Calibri"/>
                <a:sym typeface="Calibri"/>
              </a:rPr>
              <a:t>As CTE's scope is limited only to its batch, the memory allocated for it is flushed as soon as its batch is crossed. </a:t>
            </a:r>
          </a:p>
          <a:p>
            <a:pPr lvl="1"/>
            <a:r>
              <a:rPr lang="en-US" sz="1200" b="0" i="0" u="none" strike="noStrike" cap="none" dirty="0">
                <a:solidFill>
                  <a:schemeClr val="dk1"/>
                </a:solidFill>
                <a:effectLst/>
                <a:latin typeface="Calibri"/>
                <a:ea typeface="Calibri"/>
                <a:cs typeface="Calibri"/>
                <a:sym typeface="Calibri"/>
              </a:rPr>
              <a:t>But once a view is created, it is stored until user drops it. If the view is not used after creation then it's a mere waste of memory.</a:t>
            </a:r>
          </a:p>
          <a:p>
            <a:pPr lvl="1"/>
            <a:r>
              <a:rPr lang="en-US" sz="1200" b="0" i="0" u="none" strike="noStrike" cap="none" dirty="0">
                <a:solidFill>
                  <a:schemeClr val="dk1"/>
                </a:solidFill>
                <a:effectLst/>
                <a:latin typeface="Calibri"/>
                <a:ea typeface="Calibri"/>
                <a:cs typeface="Calibri"/>
                <a:sym typeface="Calibri"/>
              </a:rPr>
              <a:t>CPU cost for CTE execution is lesser when compared to that of View.</a:t>
            </a:r>
          </a:p>
          <a:p>
            <a:pPr lvl="1"/>
            <a:endParaRPr lang="en-US" sz="1200" b="0" i="0" u="none" strike="noStrike" cap="none" dirty="0">
              <a:solidFill>
                <a:schemeClr val="dk1"/>
              </a:solidFill>
              <a:effectLst/>
              <a:latin typeface="Calibri"/>
              <a:ea typeface="Calibri"/>
              <a:cs typeface="Calibri"/>
              <a:sym typeface="Calibri"/>
            </a:endParaRPr>
          </a:p>
          <a:p>
            <a:pPr lvl="1"/>
            <a:r>
              <a:rPr lang="en-US" sz="1200" b="0" i="0" u="none" strike="noStrike" cap="none" dirty="0">
                <a:solidFill>
                  <a:schemeClr val="dk1"/>
                </a:solidFill>
                <a:effectLst/>
                <a:latin typeface="Calibri"/>
                <a:ea typeface="Calibri"/>
                <a:cs typeface="Calibri"/>
                <a:sym typeface="Calibri"/>
              </a:rPr>
              <a:t>Like View, CTE doesn't store any metadata of its definition and provides better readability.</a:t>
            </a:r>
          </a:p>
          <a:p>
            <a:r>
              <a:rPr lang="en-US" sz="1200" b="0" i="0" u="none" strike="noStrike" cap="none" dirty="0">
                <a:solidFill>
                  <a:schemeClr val="dk1"/>
                </a:solidFill>
                <a:effectLst/>
                <a:latin typeface="Calibri"/>
                <a:ea typeface="Calibri"/>
                <a:cs typeface="Calibri"/>
                <a:sym typeface="Calibri"/>
              </a:rPr>
              <a:t>A CTE can be referred for multiple times in a query.</a:t>
            </a:r>
          </a:p>
          <a:p>
            <a:r>
              <a:rPr lang="en-US" sz="1200" b="0" i="0" u="none" strike="noStrike" cap="none" dirty="0">
                <a:solidFill>
                  <a:schemeClr val="dk1"/>
                </a:solidFill>
                <a:effectLst/>
                <a:latin typeface="Calibri"/>
                <a:ea typeface="Calibri"/>
                <a:cs typeface="Calibri"/>
                <a:sym typeface="Calibri"/>
              </a:rPr>
              <a:t>As the scope is limited to the batch, multiple CTEs can have the same name which a view cannot have.</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Using CTEs also has the benefit of allowing a developer to break up a very complex query into its component parts, </a:t>
            </a:r>
          </a:p>
          <a:p>
            <a:r>
              <a:rPr lang="en-US" sz="1200" b="0" i="0" u="none" strike="noStrike" cap="none" dirty="0">
                <a:solidFill>
                  <a:schemeClr val="dk1"/>
                </a:solidFill>
                <a:effectLst/>
                <a:latin typeface="Calibri"/>
                <a:ea typeface="Calibri"/>
                <a:cs typeface="Calibri"/>
                <a:sym typeface="Calibri"/>
              </a:rPr>
              <a:t>which can simplify the logic as well as assessment of exactly which joins dramatically affect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addition, since the query is broken up into component parts, development, maintenance, and readability can be simplified greatly.</a:t>
            </a:r>
          </a:p>
          <a:p>
            <a:r>
              <a:rPr lang="en-US" sz="1200" b="0" i="0" u="none" strike="noStrike" cap="none" dirty="0">
                <a:solidFill>
                  <a:schemeClr val="dk1"/>
                </a:solidFill>
                <a:effectLst/>
                <a:latin typeface="Calibri"/>
                <a:ea typeface="Calibri"/>
                <a:cs typeface="Calibri"/>
                <a:sym typeface="Calibri"/>
              </a:rPr>
              <a:t> A CTE is defined to be a “</a:t>
            </a:r>
            <a:r>
              <a:rPr lang="en-US" sz="1200" b="0" i="1" u="none" strike="noStrike" cap="none" dirty="0">
                <a:solidFill>
                  <a:schemeClr val="dk1"/>
                </a:solidFill>
                <a:effectLst/>
                <a:latin typeface="Calibri"/>
                <a:ea typeface="Calibri"/>
                <a:cs typeface="Calibri"/>
                <a:sym typeface="Calibri"/>
              </a:rPr>
              <a:t>temporary named result set, derived from a simple query and defined within the execution scope of a SELECT, INSERT, UPDATE, or DELETE statement.</a:t>
            </a:r>
            <a:r>
              <a:rPr lang="en-US" sz="1200" b="0" i="0" u="none" strike="noStrike" cap="none" dirty="0">
                <a:solidFill>
                  <a:schemeClr val="dk1"/>
                </a:solidFill>
                <a:effectLst/>
                <a:latin typeface="Calibri"/>
                <a:ea typeface="Calibri"/>
                <a:cs typeface="Calibri"/>
                <a:sym typeface="Calibri"/>
              </a:rPr>
              <a:t>” “</a:t>
            </a:r>
            <a:r>
              <a:rPr lang="en-US" sz="1200" b="0" i="1" u="none" strike="noStrike" cap="none" dirty="0">
                <a:solidFill>
                  <a:schemeClr val="dk1"/>
                </a:solidFill>
                <a:effectLst/>
                <a:latin typeface="Calibri"/>
                <a:ea typeface="Calibri"/>
                <a:cs typeface="Calibri"/>
                <a:sym typeface="Calibri"/>
              </a:rPr>
              <a:t>CTEs can be thought of as alternatives to derived tables (subquery), views, and inline user-defined functions.</a:t>
            </a:r>
            <a:r>
              <a:rPr lang="en-US" sz="1200" b="0" i="0" u="none" strike="noStrike" cap="none" dirty="0">
                <a:solidFill>
                  <a:schemeClr val="dk1"/>
                </a:solidFill>
                <a:effectLst/>
                <a:latin typeface="Calibri"/>
                <a:ea typeface="Calibri"/>
                <a:cs typeface="Calibri"/>
                <a:sym typeface="Calibri"/>
              </a:rPr>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26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Join ordering is extremely important because if a join creates a huge interim result set at the beginning of the query execution, SQL Server must continue to handle this result set until it can be trimmed down with filtering or additional join clauses. If this does not occur until the end of query execution, the query will usually perform poorly. However, if the number of records from a large table can be limited early in the execution or the join to the large table is added at the end of the query, the query will usually perform better. Therefore, when large tables are involved the ordering and the types of joins can dramatically affect the performance of a query. When multiple large tables are involved, it is often quite difficult to determine which one caused the poor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 extensively efficient way of making queries is to build complex queries gradually using the last layout, i.e., select from tables and gradually introduce joins while maintaining excellent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 very efficient form of the query can often be devised using only CTEs, sometimes, interim results must be stored in a temporary table, which is then joined with the large troublesome table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Does not force the ordering but can only help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Regardless, using a gradual approach to building queries with CTEs enables developers to understand exactly what the effect of every join is and therefore, create the most efficient query possible.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865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essentialsql.com/get-ready-to-learn-sql-6-how-to-group-and-summarize-your-results/"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92352" y="841248"/>
            <a:ext cx="8339328"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Efficiency in Multi-Table Queries</a:t>
            </a:r>
          </a:p>
        </p:txBody>
      </p:sp>
    </p:spTree>
    <p:extLst>
      <p:ext uri="{BB962C8B-B14F-4D97-AF65-F5344CB8AC3E}">
        <p14:creationId xmlns:p14="http://schemas.microsoft.com/office/powerpoint/2010/main" val="65608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CC22DC-A19A-9A43-AD5A-57B2FCFDB160}"/>
              </a:ext>
            </a:extLst>
          </p:cNvPr>
          <p:cNvSpPr/>
          <p:nvPr/>
        </p:nvSpPr>
        <p:spPr>
          <a:xfrm>
            <a:off x="5502302" y="1864895"/>
            <a:ext cx="6108171" cy="405464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700217" y="1850119"/>
            <a:ext cx="2182409" cy="1116374"/>
          </a:xfrm>
          <a:solidFill>
            <a:srgbClr val="2E75B6">
              <a:alpha val="43922"/>
            </a:srgbClr>
          </a:solidFill>
        </p:spPr>
        <p:txBody>
          <a:bodyPr/>
          <a:lstStyle/>
          <a:p>
            <a:pPr fontAlgn="base"/>
            <a:r>
              <a:rPr lang="en-US" sz="1200" dirty="0">
                <a:solidFill>
                  <a:schemeClr val="tx1"/>
                </a:solidFill>
              </a:rPr>
              <a:t>CTE1</a:t>
            </a:r>
          </a:p>
          <a:p>
            <a:pPr fontAlgn="base"/>
            <a:r>
              <a:rPr lang="en-US" sz="1200" dirty="0">
                <a:solidFill>
                  <a:schemeClr val="tx1"/>
                </a:solidFill>
              </a:rPr>
              <a:t>CTE2 select from CTE1</a:t>
            </a:r>
          </a:p>
          <a:p>
            <a:pPr fontAlgn="base"/>
            <a:r>
              <a:rPr lang="en-US" sz="1200" dirty="0">
                <a:solidFill>
                  <a:schemeClr val="tx1"/>
                </a:solidFill>
              </a:rPr>
              <a:t>Select from CTE2 joining other tables</a:t>
            </a:r>
          </a:p>
          <a:p>
            <a:endParaRPr lang="en-US" sz="1200" dirty="0"/>
          </a:p>
          <a:p>
            <a:endParaRPr lang="en-US" sz="1200"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2">
            <a:extLst>
              <a:ext uri="{FF2B5EF4-FFF2-40B4-BE49-F238E27FC236}">
                <a16:creationId xmlns:a16="http://schemas.microsoft.com/office/drawing/2014/main" id="{D0703264-88A0-3749-96A9-6950A4EECB05}"/>
              </a:ext>
            </a:extLst>
          </p:cNvPr>
          <p:cNvSpPr txBox="1">
            <a:spLocks/>
          </p:cNvSpPr>
          <p:nvPr/>
        </p:nvSpPr>
        <p:spPr>
          <a:xfrm>
            <a:off x="2271972" y="2842031"/>
            <a:ext cx="2819399" cy="1699185"/>
          </a:xfrm>
          <a:prstGeom prst="rect">
            <a:avLst/>
          </a:prstGeom>
          <a:solidFill>
            <a:srgbClr val="548235">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CTE3, which selects from CTE2 joining CTE1</a:t>
            </a:r>
          </a:p>
          <a:p>
            <a:pPr fontAlgn="base"/>
            <a:r>
              <a:rPr lang="en-US" sz="1200" dirty="0">
                <a:solidFill>
                  <a:schemeClr val="tx1"/>
                </a:solidFill>
              </a:rPr>
              <a:t>Select from CTE3 joining other tables</a:t>
            </a:r>
          </a:p>
          <a:p>
            <a:endParaRPr lang="en-US" sz="1200" dirty="0"/>
          </a:p>
        </p:txBody>
      </p:sp>
      <p:sp>
        <p:nvSpPr>
          <p:cNvPr id="6" name="Text Placeholder 2">
            <a:extLst>
              <a:ext uri="{FF2B5EF4-FFF2-40B4-BE49-F238E27FC236}">
                <a16:creationId xmlns:a16="http://schemas.microsoft.com/office/drawing/2014/main" id="{43C83512-1ADE-764C-B6B0-B538B5168E89}"/>
              </a:ext>
            </a:extLst>
          </p:cNvPr>
          <p:cNvSpPr txBox="1">
            <a:spLocks/>
          </p:cNvSpPr>
          <p:nvPr/>
        </p:nvSpPr>
        <p:spPr>
          <a:xfrm>
            <a:off x="451692" y="4252470"/>
            <a:ext cx="2418901" cy="1384215"/>
          </a:xfrm>
          <a:prstGeom prst="rect">
            <a:avLst/>
          </a:prstGeom>
          <a:solidFill>
            <a:srgbClr val="92D050">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Select from CTE2 joining CTE1 joining other tables</a:t>
            </a:r>
          </a:p>
          <a:p>
            <a:endParaRPr lang="en-US" sz="1200" dirty="0"/>
          </a:p>
          <a:p>
            <a:endParaRPr lang="en-US" sz="1200" dirty="0"/>
          </a:p>
        </p:txBody>
      </p:sp>
      <p:sp>
        <p:nvSpPr>
          <p:cNvPr id="7" name="Rectangle 6">
            <a:extLst>
              <a:ext uri="{FF2B5EF4-FFF2-40B4-BE49-F238E27FC236}">
                <a16:creationId xmlns:a16="http://schemas.microsoft.com/office/drawing/2014/main" id="{6E269A8C-143E-0A41-8236-AD56B9E753E8}"/>
              </a:ext>
            </a:extLst>
          </p:cNvPr>
          <p:cNvSpPr/>
          <p:nvPr/>
        </p:nvSpPr>
        <p:spPr>
          <a:xfrm>
            <a:off x="5588150" y="2517177"/>
            <a:ext cx="6108170" cy="2462213"/>
          </a:xfrm>
          <a:prstGeom prst="rect">
            <a:avLst/>
          </a:prstGeom>
        </p:spPr>
        <p:txBody>
          <a:bodyPr wrap="square">
            <a:spAutoFit/>
          </a:bodyPr>
          <a:lstStyle/>
          <a:p>
            <a:r>
              <a:rPr lang="en-US" dirty="0">
                <a:latin typeface="Helvetica Neue Light" panose="02000403000000020004" pitchFamily="2" charset="0"/>
                <a:ea typeface="Helvetica Neue Light" panose="02000403000000020004" pitchFamily="2" charset="0"/>
              </a:rPr>
              <a:t>WITH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solidFill>
                  <a:srgbClr val="339966"/>
                </a:solidFill>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BusinessEntityID</a:t>
            </a:r>
            <a:r>
              <a:rPr lang="en-US" dirty="0">
                <a:solidFill>
                  <a:srgbClr val="339966"/>
                </a:solidFill>
                <a:latin typeface="Helvetica Neue Light" panose="02000403000000020004" pitchFamily="2" charset="0"/>
                <a:ea typeface="Helvetica Neue Light" panose="02000403000000020004" pitchFamily="2" charset="0"/>
              </a:rPr>
              <a:t>, FirstName,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AS     (SELECT </a:t>
            </a:r>
            <a:r>
              <a:rPr lang="en-US" dirty="0" err="1">
                <a:solidFill>
                  <a:srgbClr val="339966"/>
                </a:solidFill>
                <a:latin typeface="Helvetica Neue Light" panose="02000403000000020004" pitchFamily="2" charset="0"/>
                <a:ea typeface="Helvetica Neue Light" panose="02000403000000020004" pitchFamily="2" charset="0"/>
              </a:rPr>
              <a:t>Person.BusinessEntityID</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FirstName,</a:t>
            </a:r>
            <a:r>
              <a:rPr lang="en-US" dirty="0">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Person.Person</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WHERE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 LIKE 'C%’)</a:t>
            </a:r>
            <a:r>
              <a:rPr lang="en-US" dirty="0">
                <a:latin typeface="Helvetica Neue Light" panose="02000403000000020004" pitchFamily="2" charset="0"/>
                <a:ea typeface="Helvetica Neue Light" panose="02000403000000020004" pitchFamily="2" charset="0"/>
              </a:rPr>
              <a:t>, </a:t>
            </a:r>
          </a:p>
          <a:p>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r>
              <a:rPr lang="en-US" dirty="0">
                <a:solidFill>
                  <a:srgbClr val="0000FF"/>
                </a:solidFill>
                <a:latin typeface="Helvetica Neue Light" panose="02000403000000020004" pitchFamily="2" charset="0"/>
                <a:ea typeface="Helvetica Neue Light" panose="02000403000000020004" pitchFamily="2" charset="0"/>
              </a:rPr>
              <a:t>AS     (SELECT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r>
              <a:rPr lang="en-US" dirty="0">
                <a:solidFill>
                  <a:srgbClr val="0000FF"/>
                </a:solidFill>
                <a:latin typeface="Helvetica Neue Light" panose="02000403000000020004" pitchFamily="2" charset="0"/>
                <a:ea typeface="Helvetica Neue Light" panose="02000403000000020004" pitchFamily="2" charset="0"/>
              </a:rPr>
              <a:t>FROM   </a:t>
            </a:r>
            <a:r>
              <a:rPr lang="en-US" dirty="0" err="1">
                <a:solidFill>
                  <a:srgbClr val="0000FF"/>
                </a:solidFill>
                <a:latin typeface="Helvetica Neue Light" panose="02000403000000020004" pitchFamily="2" charset="0"/>
                <a:ea typeface="Helvetica Neue Light" panose="02000403000000020004" pitchFamily="2" charset="0"/>
              </a:rPr>
              <a:t>Person.PersonPhone</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SELECT FirstName, </a:t>
            </a:r>
            <a:r>
              <a:rPr lang="en-US" dirty="0" err="1">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INNER JOIN </a:t>
            </a:r>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	ON </a:t>
            </a:r>
            <a:r>
              <a:rPr lang="en-US" dirty="0" err="1">
                <a:latin typeface="Helvetica Neue Light" panose="02000403000000020004" pitchFamily="2" charset="0"/>
                <a:ea typeface="Helvetica Neue Light" panose="02000403000000020004" pitchFamily="2" charset="0"/>
              </a:rPr>
              <a:t>PersonCTE.BusinessEntityID</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PhoneCTE.BusinessEntityID</a:t>
            </a:r>
            <a:r>
              <a:rPr lang="en-US" dirty="0">
                <a:latin typeface="Helvetica Neue Light" panose="02000403000000020004" pitchFamily="2" charset="0"/>
                <a:ea typeface="Helvetica Neue Light" panose="02000403000000020004" pitchFamily="2" charset="0"/>
              </a:rPr>
              <a:t>;</a:t>
            </a:r>
          </a:p>
        </p:txBody>
      </p:sp>
      <p:pic>
        <p:nvPicPr>
          <p:cNvPr id="9" name="Picture 8">
            <a:extLst>
              <a:ext uri="{FF2B5EF4-FFF2-40B4-BE49-F238E27FC236}">
                <a16:creationId xmlns:a16="http://schemas.microsoft.com/office/drawing/2014/main" id="{931DA64C-6B6B-2C46-9415-3F0905A93E4A}"/>
              </a:ext>
            </a:extLst>
          </p:cNvPr>
          <p:cNvPicPr>
            <a:picLocks noChangeAspect="1"/>
          </p:cNvPicPr>
          <p:nvPr/>
        </p:nvPicPr>
        <p:blipFill>
          <a:blip r:embed="rId3"/>
          <a:stretch>
            <a:fillRect/>
          </a:stretch>
        </p:blipFill>
        <p:spPr>
          <a:xfrm>
            <a:off x="5100363" y="1650243"/>
            <a:ext cx="803878" cy="658302"/>
          </a:xfrm>
          <a:prstGeom prst="rect">
            <a:avLst/>
          </a:prstGeom>
        </p:spPr>
      </p:pic>
    </p:spTree>
    <p:extLst>
      <p:ext uri="{BB962C8B-B14F-4D97-AF65-F5344CB8AC3E}">
        <p14:creationId xmlns:p14="http://schemas.microsoft.com/office/powerpoint/2010/main" val="65923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312398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Why Do you need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551274" y="1544262"/>
            <a:ext cx="10512000" cy="4680000"/>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p:spPr>
        <p:txBody>
          <a:bodyPr/>
          <a:lstStyle/>
          <a:p>
            <a:pPr marL="514350" indent="-285750">
              <a:buFont typeface="Arial" panose="020B0604020202020204" pitchFamily="34" charset="0"/>
              <a:buChar char="•"/>
            </a:pPr>
            <a:r>
              <a:rPr lang="en-US" sz="2000" b="1" dirty="0">
                <a:solidFill>
                  <a:schemeClr val="tx1"/>
                </a:solidFill>
              </a:rPr>
              <a:t>Readability</a:t>
            </a:r>
            <a:r>
              <a:rPr lang="en-US" sz="2000" dirty="0">
                <a:solidFill>
                  <a:schemeClr val="tx1"/>
                </a:solidFill>
              </a:rPr>
              <a:t> – CTE’s promote readability. Rather than lump all you query logic into one large query, create several CTE’s, which are the combined later in the statement.  This lets you get the chunks of data you need and combine them in a final SELECT.</a:t>
            </a:r>
          </a:p>
          <a:p>
            <a:pPr marL="514350" indent="-285750">
              <a:buFont typeface="Arial" panose="020B0604020202020204" pitchFamily="34" charset="0"/>
              <a:buChar char="•"/>
            </a:pPr>
            <a:r>
              <a:rPr lang="en-US" sz="2000" b="1" dirty="0">
                <a:solidFill>
                  <a:schemeClr val="tx1"/>
                </a:solidFill>
              </a:rPr>
              <a:t>Substitute for a View</a:t>
            </a:r>
            <a:r>
              <a:rPr lang="en-US" sz="2000" dirty="0">
                <a:solidFill>
                  <a:schemeClr val="tx1"/>
                </a:solidFill>
              </a:rPr>
              <a:t> – You can substitute a CTE for a view. This is handy if you don’t have permissions to create a view object or you don’t want to create one as it is only used in this one query.</a:t>
            </a:r>
          </a:p>
          <a:p>
            <a:pPr marL="514350" indent="-285750">
              <a:buFont typeface="Arial" panose="020B0604020202020204" pitchFamily="34" charset="0"/>
              <a:buChar char="•"/>
            </a:pPr>
            <a:r>
              <a:rPr lang="en-US" sz="2000" b="1" dirty="0">
                <a:solidFill>
                  <a:schemeClr val="tx1"/>
                </a:solidFill>
              </a:rPr>
              <a:t>Recursion</a:t>
            </a:r>
            <a:r>
              <a:rPr lang="en-US" sz="2000" dirty="0">
                <a:solidFill>
                  <a:schemeClr val="tx1"/>
                </a:solidFill>
              </a:rPr>
              <a:t> – Use CTE’s do create recursive queries, that is queries that can call themselves. This is handy when you need to work on hierarchical data such as organization charts.</a:t>
            </a:r>
          </a:p>
          <a:p>
            <a:pPr marL="514350" indent="-285750">
              <a:buFont typeface="Arial" panose="020B0604020202020204" pitchFamily="34" charset="0"/>
              <a:buChar char="•"/>
            </a:pPr>
            <a:r>
              <a:rPr lang="en-US" sz="2000" b="1" dirty="0">
                <a:solidFill>
                  <a:schemeClr val="tx1"/>
                </a:solidFill>
              </a:rPr>
              <a:t>Limitations</a:t>
            </a:r>
            <a:r>
              <a:rPr lang="en-US" sz="2000" dirty="0">
                <a:solidFill>
                  <a:schemeClr val="tx1"/>
                </a:solidFill>
              </a:rPr>
              <a:t> – Overcome SELECT statement limitations, such as referencing itself (recursion), or performing </a:t>
            </a:r>
            <a:r>
              <a:rPr lang="en-US" sz="2000" dirty="0">
                <a:solidFill>
                  <a:schemeClr val="tx1"/>
                </a:solidFill>
                <a:hlinkClick r:id="rId2">
                  <a:extLst>
                    <a:ext uri="{A12FA001-AC4F-418D-AE19-62706E023703}">
                      <ahyp:hlinkClr xmlns:ahyp="http://schemas.microsoft.com/office/drawing/2018/hyperlinkcolor" val="tx"/>
                    </a:ext>
                  </a:extLst>
                </a:hlinkClick>
              </a:rPr>
              <a:t>GROUP BY</a:t>
            </a:r>
            <a:r>
              <a:rPr lang="en-US" sz="2000" dirty="0">
                <a:solidFill>
                  <a:schemeClr val="tx1"/>
                </a:solidFill>
              </a:rPr>
              <a:t> using non-deterministic functions.</a:t>
            </a:r>
          </a:p>
          <a:p>
            <a:pPr marL="514350" indent="-285750">
              <a:buFont typeface="Arial" panose="020B0604020202020204" pitchFamily="34" charset="0"/>
              <a:buChar char="•"/>
            </a:pPr>
            <a:r>
              <a:rPr lang="en-US" sz="2000" b="1" dirty="0">
                <a:solidFill>
                  <a:schemeClr val="tx1"/>
                </a:solidFill>
              </a:rPr>
              <a:t>Ranking</a:t>
            </a:r>
            <a:r>
              <a:rPr lang="en-US" sz="2000" dirty="0">
                <a:solidFill>
                  <a:schemeClr val="tx1"/>
                </a:solidFill>
              </a:rPr>
              <a:t> – Whenever you want to use ranking function such as ROW_NUMBER(), RANK(), NTILE() etc.</a:t>
            </a:r>
          </a:p>
          <a:p>
            <a:endParaRPr lang="en-US"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DE316B68-DFD6-B349-8A29-C324096C88E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10383966" y="5479299"/>
            <a:ext cx="1358616" cy="995627"/>
          </a:xfrm>
          <a:prstGeom prst="rect">
            <a:avLst/>
          </a:prstGeom>
        </p:spPr>
      </p:pic>
    </p:spTree>
    <p:extLst>
      <p:ext uri="{BB962C8B-B14F-4D97-AF65-F5344CB8AC3E}">
        <p14:creationId xmlns:p14="http://schemas.microsoft.com/office/powerpoint/2010/main" val="56800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16504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82489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Lab6</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1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394823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40153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203145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390125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403909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345669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Best Practices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11" name="Rectangle 10">
            <a:extLst>
              <a:ext uri="{FF2B5EF4-FFF2-40B4-BE49-F238E27FC236}">
                <a16:creationId xmlns:a16="http://schemas.microsoft.com/office/drawing/2014/main" id="{FB9BB12D-4F38-6A43-8090-8FED8A1E53AD}"/>
              </a:ext>
            </a:extLst>
          </p:cNvPr>
          <p:cNvSpPr/>
          <p:nvPr/>
        </p:nvSpPr>
        <p:spPr>
          <a:xfrm>
            <a:off x="952497" y="1608082"/>
            <a:ext cx="9739888" cy="4524494"/>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F44BD7-AEAB-A341-AAAA-85A8B420AB99}"/>
              </a:ext>
            </a:extLst>
          </p:cNvPr>
          <p:cNvSpPr txBox="1"/>
          <p:nvPr/>
        </p:nvSpPr>
        <p:spPr>
          <a:xfrm>
            <a:off x="952494"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13" name="Picture 12">
            <a:extLst>
              <a:ext uri="{FF2B5EF4-FFF2-40B4-BE49-F238E27FC236}">
                <a16:creationId xmlns:a16="http://schemas.microsoft.com/office/drawing/2014/main" id="{D12BE54C-B204-EE46-A648-1F13DC496E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265421" y="4652407"/>
            <a:ext cx="2647723" cy="1940317"/>
          </a:xfrm>
          <a:prstGeom prst="rect">
            <a:avLst/>
          </a:prstGeom>
        </p:spPr>
      </p:pic>
      <p:sp>
        <p:nvSpPr>
          <p:cNvPr id="14" name="Text Placeholder 2">
            <a:extLst>
              <a:ext uri="{FF2B5EF4-FFF2-40B4-BE49-F238E27FC236}">
                <a16:creationId xmlns:a16="http://schemas.microsoft.com/office/drawing/2014/main" id="{9CE41138-992C-E94F-A635-7485BC6DA2CE}"/>
              </a:ext>
            </a:extLst>
          </p:cNvPr>
          <p:cNvSpPr>
            <a:spLocks noGrp="1"/>
          </p:cNvSpPr>
          <p:nvPr>
            <p:ph type="body" idx="1"/>
          </p:nvPr>
        </p:nvSpPr>
        <p:spPr>
          <a:xfrm>
            <a:off x="842767" y="2192857"/>
            <a:ext cx="9227825" cy="4642922"/>
          </a:xfrm>
        </p:spPr>
        <p:txBody>
          <a:bodyPr/>
          <a:lstStyle/>
          <a:p>
            <a:r>
              <a:rPr lang="en-US" dirty="0"/>
              <a:t>Never use a SELECT  * </a:t>
            </a:r>
          </a:p>
          <a:p>
            <a:pPr lvl="1">
              <a:buFont typeface="Wingdings" pitchFamily="2" charset="2"/>
              <a:buChar char="Ø"/>
            </a:pPr>
            <a:r>
              <a:rPr lang="en-US" dirty="0"/>
              <a:t>Always pick only the columns you need</a:t>
            </a:r>
          </a:p>
          <a:p>
            <a:r>
              <a:rPr lang="en-US" dirty="0"/>
              <a:t>Use with functions like</a:t>
            </a:r>
          </a:p>
          <a:p>
            <a:pPr lvl="1">
              <a:buFont typeface="Wingdings" pitchFamily="2" charset="2"/>
              <a:buChar char="Ø"/>
            </a:pPr>
            <a:r>
              <a:rPr lang="en-US" dirty="0"/>
              <a:t>IN, NOT IN, EXISTS, ANY, ALL, and comparison operators</a:t>
            </a:r>
          </a:p>
          <a:p>
            <a:r>
              <a:rPr lang="en-US" dirty="0"/>
              <a:t>Move the subquery around based on where it is being used</a:t>
            </a:r>
          </a:p>
          <a:p>
            <a:r>
              <a:rPr lang="en-US" dirty="0"/>
              <a:t>Label the SQ based on the table name add levels of depth</a:t>
            </a:r>
          </a:p>
          <a:p>
            <a:r>
              <a:rPr lang="en-US" dirty="0"/>
              <a:t>Comment your code </a:t>
            </a:r>
          </a:p>
          <a:p>
            <a:pPr lvl="1">
              <a:buFont typeface="Wingdings" pitchFamily="2" charset="2"/>
              <a:buChar char="Ø"/>
            </a:pPr>
            <a:r>
              <a:rPr lang="en-US" dirty="0"/>
              <a:t>You may have a great memory, but rarely can you remember everything a year ago</a:t>
            </a:r>
          </a:p>
        </p:txBody>
      </p:sp>
    </p:spTree>
    <p:extLst>
      <p:ext uri="{BB962C8B-B14F-4D97-AF65-F5344CB8AC3E}">
        <p14:creationId xmlns:p14="http://schemas.microsoft.com/office/powerpoint/2010/main" val="243566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5D0121C3-6D39-394F-BBE7-332347A7BF8F}"/>
              </a:ext>
            </a:extLst>
          </p:cNvPr>
          <p:cNvPicPr>
            <a:picLocks noChangeAspect="1"/>
          </p:cNvPicPr>
          <p:nvPr/>
        </p:nvPicPr>
        <p:blipFill>
          <a:blip r:embed="rId3"/>
          <a:stretch>
            <a:fillRect/>
          </a:stretch>
        </p:blipFill>
        <p:spPr>
          <a:xfrm>
            <a:off x="5717699" y="1949116"/>
            <a:ext cx="6194582" cy="3465094"/>
          </a:xfrm>
          <a:prstGeom prst="rect">
            <a:avLst/>
          </a:prstGeom>
        </p:spPr>
      </p:pic>
      <p:sp>
        <p:nvSpPr>
          <p:cNvPr id="6" name="TextBox 5">
            <a:extLst>
              <a:ext uri="{FF2B5EF4-FFF2-40B4-BE49-F238E27FC236}">
                <a16:creationId xmlns:a16="http://schemas.microsoft.com/office/drawing/2014/main" id="{90D7309A-97BC-A544-9A33-585661333A6C}"/>
              </a:ext>
            </a:extLst>
          </p:cNvPr>
          <p:cNvSpPr txBox="1"/>
          <p:nvPr/>
        </p:nvSpPr>
        <p:spPr>
          <a:xfrm>
            <a:off x="168442" y="1552074"/>
            <a:ext cx="540217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A CTE is temporary named result set, derived from a simple query and defined within the execution scope of a SELECT, INSERT, UPDATE, or DELETE statement.</a:t>
            </a:r>
          </a:p>
          <a:p>
            <a:pPr marL="342900" indent="-342900">
              <a:buFont typeface="Arial" panose="020B0604020202020204" pitchFamily="34" charset="0"/>
              <a:buChar char="•"/>
            </a:pPr>
            <a:endParaRPr lang="en-US" sz="2400" dirty="0">
              <a:solidFill>
                <a:schemeClr val="dk1"/>
              </a:solidFill>
              <a:latin typeface="Helvetica Neue Light" panose="02000403000000020004" pitchFamily="2" charset="0"/>
              <a:ea typeface="Helvetica Neue Light" panose="02000403000000020004" pitchFamily="2" charset="0"/>
              <a:cs typeface="Calibri"/>
              <a:sym typeface="Calibri"/>
            </a:endParaRPr>
          </a:p>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 CTEs can be thought of as alternatives to derived tables (subquery), views, and inline user-defined functions.</a:t>
            </a: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80948187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7953</TotalTime>
  <Words>3169</Words>
  <Application>Microsoft Macintosh PowerPoint</Application>
  <PresentationFormat>Widescreen</PresentationFormat>
  <Paragraphs>279</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Wingdings</vt:lpstr>
      <vt:lpstr>Helvetica Neue Light</vt:lpstr>
      <vt:lpstr>Calibri</vt:lpstr>
      <vt:lpstr>DI Template</vt:lpstr>
      <vt:lpstr>PowerPoint Presentation</vt:lpstr>
      <vt:lpstr>Table Design Considerations</vt:lpstr>
      <vt:lpstr>Table Design Considerations continued</vt:lpstr>
      <vt:lpstr>Working with Temp tables and Transient tables</vt:lpstr>
      <vt:lpstr>Working with Temp tables and Transient tables</vt:lpstr>
      <vt:lpstr>Non-Materialized Views vs Materialized Views </vt:lpstr>
      <vt:lpstr>Advantages of Views</vt:lpstr>
      <vt:lpstr>Subqueries Best Practices</vt:lpstr>
      <vt:lpstr>Common Table Expressions (CTE)s</vt:lpstr>
      <vt:lpstr>Common Table Expressions (CTE)s</vt:lpstr>
      <vt:lpstr>Common Table Expressions (CTE)s</vt:lpstr>
      <vt:lpstr>Why Do you need CTE’s?</vt:lpstr>
      <vt:lpstr>Hierarchal Data - Recursive CTE example</vt:lpstr>
      <vt:lpstr>Confused? ASK QUESTIONS</vt:lpstr>
      <vt:lpstr>Break &amp; Lab6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66</cp:revision>
  <dcterms:modified xsi:type="dcterms:W3CDTF">2020-06-27T01:20:07Z</dcterms:modified>
</cp:coreProperties>
</file>